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34"/>
  </p:notesMasterIdLst>
  <p:sldIdLst>
    <p:sldId id="362" r:id="rId2"/>
    <p:sldId id="313" r:id="rId3"/>
    <p:sldId id="363" r:id="rId4"/>
    <p:sldId id="364" r:id="rId5"/>
    <p:sldId id="294" r:id="rId6"/>
    <p:sldId id="361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280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8" r:id="rId31"/>
    <p:sldId id="387" r:id="rId32"/>
    <p:sldId id="30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5EF"/>
    <a:srgbClr val="3E0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53" autoAdjust="0"/>
  </p:normalViewPr>
  <p:slideViewPr>
    <p:cSldViewPr>
      <p:cViewPr>
        <p:scale>
          <a:sx n="117" d="100"/>
          <a:sy n="117" d="100"/>
        </p:scale>
        <p:origin x="-466" y="6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1BCFE2-200C-4CA7-96FD-077FB25D3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63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F95917-5A21-47E1-9DB1-6AFA2FD19CD3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10955A-64F2-461E-8D43-16882DE2FC2D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FD1918-2A2C-4F72-9FE7-BCA969A127FA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4CA93A-58B4-44E2-BFF3-CC4E09F9C2F2}" type="slidenum">
              <a:rPr lang="ru-RU" smtClean="0"/>
              <a:pPr eaLnBrk="1" hangingPunct="1"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05F705-502B-4B32-A595-727186455170}" type="slidenum">
              <a:rPr lang="ru-RU" smtClean="0"/>
              <a:pPr eaLnBrk="1" hangingPunct="1"/>
              <a:t>32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80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2CA7-BC7F-4C73-846A-71EC8E4F5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68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11F8B-0986-4D7F-AAA7-341F6C08A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749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8BD0-7542-4192-BB8C-A942ED882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7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9731-6F7D-4C0E-A2E8-4B41ECA2E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590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DED7-9A08-47C6-BFF3-8C62309BA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287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BA494-C9C1-410B-8195-23EB2A85B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09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DEB4-921D-4412-BF32-78B058DDA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740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864F-5AE6-4920-9283-F815E6574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673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0F41-90C3-4EC4-A3AB-2D69A5DA7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994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A7C74-AB89-42D2-9164-267BF6677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615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5126-241B-46AE-A21B-7B487F38A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7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BDDA-7A63-4389-88BA-135B26B8A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301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578C-F4B7-4985-BAE9-F0052AB10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823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4677E-375C-4B27-AAE1-5F5630671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077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D84C-60D1-4FDD-A0A9-46646F7B6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189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8D588-D296-4F7D-AC9C-E98FA3056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364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B1BF-1C7A-4EC6-9343-F87BC18A8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764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C791D89B-4975-49C7-BABA-4E5FDCDC2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  <p:sldLayoutId id="2147484392" r:id="rId15"/>
    <p:sldLayoutId id="2147484393" r:id="rId16"/>
    <p:sldLayoutId id="2147484394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4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70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 ?><Relationships xmlns="http://schemas.openxmlformats.org/package/2006/relationships"><Relationship Id="rId3" Target="../media/image30.pn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7" Target="../media/image36.pn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ids-centr.perm.ru/images/4/hiv_in_russia/hiv_in_rf_30.06.2018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http://trv-science.ru/2011/04/12/10-vazhnejshix-faktov-o-vich-i-spide/" TargetMode="External"/><Relationship Id="rId4" Type="http://schemas.openxmlformats.org/officeDocument/2006/relationships/hyperlink" Target="https://spid-vich-zppp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2%D0%B8%D1%80%D1%83%D1%81_%D0%B8%D0%BC%D0%BC%D1%83%D0%BD%D0%BE%D0%B4%D0%B5%D1%84%D0%B8%D1%86%D0%B8%D1%82%D0%B0_%D1%87%D0%B5%D0%BB%D0%BE%D0%B2%D0%B5%D0%BA%D0%B0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133600" y="1268413"/>
            <a:ext cx="6629400" cy="1849437"/>
          </a:xfrm>
        </p:spPr>
        <p:txBody>
          <a:bodyPr/>
          <a:lstStyle/>
          <a:p>
            <a:pPr algn="ctr"/>
            <a:r>
              <a:rPr lang="ru-RU" sz="7200" b="1" smtClean="0">
                <a:solidFill>
                  <a:srgbClr val="FF0000"/>
                </a:solidFill>
              </a:rPr>
              <a:t>ВИЧ СПИДа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363"/>
            <a:ext cx="6858000" cy="2016125"/>
          </a:xfrm>
        </p:spPr>
        <p:txBody>
          <a:bodyPr/>
          <a:lstStyle/>
          <a:p>
            <a:pPr algn="r"/>
            <a:endParaRPr lang="ru-RU" sz="18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работы:</a:t>
            </a:r>
            <a:endParaRPr lang="ru-RU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Тонкова Ирина Викторовна</a:t>
            </a:r>
            <a:endParaRPr lang="ru-RU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Игнатикова Светлана Серафимовна</a:t>
            </a:r>
          </a:p>
          <a:p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</a:t>
            </a:r>
            <a:endParaRPr lang="ru-RU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8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1979613" y="115888"/>
            <a:ext cx="68405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+mj-lt"/>
                <a:ea typeface="Calibri" pitchFamily="34" charset="0"/>
                <a:cs typeface="Times New Roman" pitchFamily="18" charset="0"/>
              </a:rPr>
              <a:t>МОУ «Гимназия № 4»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1562100" y="836613"/>
            <a:ext cx="72009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75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Проектно-исследовательская работа</a:t>
            </a:r>
            <a:endParaRPr lang="ru-RU" sz="1600" dirty="0">
              <a:latin typeface="+mj-lt"/>
              <a:cs typeface="Calibri" pitchFamily="34" charset="0"/>
            </a:endParaRPr>
          </a:p>
          <a:p>
            <a:pPr algn="ctr">
              <a:spcAft>
                <a:spcPts val="750"/>
              </a:spcAft>
              <a:defRPr/>
            </a:pP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8" name="Рисунок 5" descr="Ð´ÐµÐ½Ñ Ð±Ð¾ÑÑÐ±Ñ ÑÐ¾ ÑÐ¿Ð¸Ð´Ð¾Ð¼ Ð¼ÐµÑÐ¾Ð¿ÑÐ¸ÑÑÐ¸Ñ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63625"/>
            <a:ext cx="14128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Враг- невидимка</a:t>
            </a: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06438" y="1557338"/>
            <a:ext cx="4176712" cy="4883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</a:rPr>
              <a:t>В конце 20 века человечество лицом к лицу столкнулось с этой безжалостной, смертельной и пока неизлечимой болезнью.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</a:rPr>
              <a:t>Впервые её описали в 1981 году в США. В 1983 году французский учёный </a:t>
            </a:r>
            <a:r>
              <a:rPr lang="ru-RU" kern="0" dirty="0" err="1">
                <a:solidFill>
                  <a:srgbClr val="000000"/>
                </a:solidFill>
                <a:latin typeface="Times New Roman"/>
              </a:rPr>
              <a:t>Монтанье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 и американский исследователь </a:t>
            </a:r>
            <a:r>
              <a:rPr lang="ru-RU" kern="0" dirty="0" err="1">
                <a:solidFill>
                  <a:srgbClr val="000000"/>
                </a:solidFill>
                <a:latin typeface="Times New Roman"/>
              </a:rPr>
              <a:t>Галло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 обнаружили, что СПИД вызывает особый вирус. Ему дали название ВИЧ. В 1987 г. в Западной Африке </a:t>
            </a:r>
            <a:r>
              <a:rPr lang="ru-RU" kern="0" dirty="0" err="1">
                <a:solidFill>
                  <a:srgbClr val="000000"/>
                </a:solidFill>
                <a:latin typeface="Times New Roman"/>
              </a:rPr>
              <a:t>Монтанье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 открыл второй тип ВИЧ , который  оказался не такой агрессивный и не  столь смертельно опасный, как  первый тип. В той же  Западной Африке  в 1985 г. был выделен третий тип ВИЧ у обезьян – собственный вирус иммунодефицита, затем такие вирусы были обнаружены у коров и кошек.</a:t>
            </a:r>
          </a:p>
        </p:txBody>
      </p:sp>
      <p:pic>
        <p:nvPicPr>
          <p:cNvPr id="12292" name="Picture 4" descr="https://i0.wp.com/soropositivo.org/wp-content/uploads/2014/08/globulos-brancos.jpg?resize=800%2C79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133600"/>
            <a:ext cx="35718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7354887" cy="774700"/>
          </a:xfrm>
        </p:spPr>
        <p:txBody>
          <a:bodyPr/>
          <a:lstStyle/>
          <a:p>
            <a:pPr indent="449263" algn="ctr"/>
            <a:r>
              <a:rPr lang="ru-RU" sz="400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4000" smtClean="0">
                <a:solidFill>
                  <a:srgbClr val="FF0000"/>
                </a:solidFill>
                <a:cs typeface="Times New Roman" pitchFamily="18" charset="0"/>
              </a:rPr>
              <a:t>Пути передачи ВИЧ-инфекции</a:t>
            </a:r>
            <a:r>
              <a:rPr 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650" y="1844675"/>
          <a:ext cx="7993063" cy="3675063"/>
        </p:xfrm>
        <a:graphic>
          <a:graphicData uri="http://schemas.openxmlformats.org/drawingml/2006/table">
            <a:tbl>
              <a:tblPr/>
              <a:tblGrid>
                <a:gridCol w="682625"/>
                <a:gridCol w="4645025"/>
                <a:gridCol w="2665413"/>
              </a:tblGrid>
              <a:tr h="1161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инфицирования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в процентах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946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Половым путем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гетеро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гомо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46. 0%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41,0%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5,0%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Парентеральным путем (попаданием в кровь)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Вертикальным путем (от матери ребенку)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установленные пути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1" name="Rectangle 2"/>
          <p:cNvSpPr>
            <a:spLocks noChangeArrowheads="1"/>
          </p:cNvSpPr>
          <p:nvPr/>
        </p:nvSpPr>
        <p:spPr bwMode="auto">
          <a:xfrm>
            <a:off x="1766888" y="2760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3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https://ds02.infourok.ru/uploads/ex/0c89/00047958-a56cd272/7/img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5425"/>
            <a:ext cx="79216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8050212" cy="703262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Кого можно отнести к группе риска</a:t>
            </a:r>
            <a:endParaRPr lang="ru-RU" sz="4000" smtClean="0">
              <a:solidFill>
                <a:srgbClr val="FF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3563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900113" y="784225"/>
            <a:ext cx="80279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ВИЧ в равной степени поражает всех – независимо от пола, возраста, сексуальной       ориентации, национальности, политических взглядов и профессии.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73250" y="2060575"/>
          <a:ext cx="6081713" cy="2208213"/>
        </p:xfrm>
        <a:graphic>
          <a:graphicData uri="http://schemas.openxmlformats.org/drawingml/2006/table">
            <a:tbl>
              <a:tblPr/>
              <a:tblGrid>
                <a:gridCol w="698500"/>
                <a:gridCol w="2524125"/>
                <a:gridCol w="2859088"/>
              </a:tblGrid>
              <a:tr h="490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№№ п/п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Возраст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в процентах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0-14 лет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15-19 лет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10,5%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20-24 года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34,7%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25-29 лет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26,6%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30-34 года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15,1%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35-39 лет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6,3%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 лет и старше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5,2%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92275" y="1597025"/>
            <a:ext cx="59039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28600" algn="ctr" eaLnBrk="0" hangingPunct="0">
              <a:defRPr/>
            </a:pPr>
            <a:r>
              <a:rPr lang="ru-RU" sz="1400" b="1" i="1" dirty="0">
                <a:solidFill>
                  <a:srgbClr val="0070C0"/>
                </a:solidFill>
                <a:latin typeface="+mj-lt"/>
                <a:ea typeface="Calibri" pitchFamily="34" charset="0"/>
                <a:cs typeface="Times New Roman" pitchFamily="18" charset="0"/>
              </a:rPr>
              <a:t>Возрастная структура</a:t>
            </a:r>
            <a:r>
              <a:rPr lang="ru-RU" sz="1400" i="1" dirty="0">
                <a:solidFill>
                  <a:srgbClr val="0070C0"/>
                </a:solidFill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b="1" i="1" dirty="0">
                <a:solidFill>
                  <a:srgbClr val="0070C0"/>
                </a:solidFill>
                <a:latin typeface="+mj-lt"/>
                <a:ea typeface="Calibri" pitchFamily="34" charset="0"/>
                <a:cs typeface="Times New Roman" pitchFamily="18" charset="0"/>
              </a:rPr>
              <a:t>зараженных</a:t>
            </a:r>
            <a:r>
              <a:rPr lang="ru-RU" sz="1400" i="1" dirty="0">
                <a:solidFill>
                  <a:srgbClr val="0070C0"/>
                </a:solidFill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b="1" i="1" dirty="0">
                <a:solidFill>
                  <a:srgbClr val="0070C0"/>
                </a:solidFill>
                <a:latin typeface="+mj-lt"/>
                <a:ea typeface="Calibri" pitchFamily="34" charset="0"/>
                <a:cs typeface="Times New Roman" pitchFamily="18" charset="0"/>
              </a:rPr>
              <a:t>ВИЧ</a:t>
            </a:r>
            <a:r>
              <a:rPr lang="ru-RU" sz="1100" i="1" dirty="0">
                <a:solidFill>
                  <a:srgbClr val="0070C0"/>
                </a:solidFill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endParaRPr lang="ru-RU" sz="600" dirty="0">
              <a:solidFill>
                <a:srgbClr val="0070C0"/>
              </a:solidFill>
              <a:latin typeface="+mj-lt"/>
            </a:endParaRPr>
          </a:p>
          <a:p>
            <a:pPr indent="228600"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5404" name="Прямоугольник 5"/>
          <p:cNvSpPr>
            <a:spLocks noChangeArrowheads="1"/>
          </p:cNvSpPr>
          <p:nvPr/>
        </p:nvSpPr>
        <p:spPr bwMode="auto">
          <a:xfrm>
            <a:off x="1187450" y="4308475"/>
            <a:ext cx="6913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Соотношение общего числа инфицированных  ВИЧ  по гендерным признакам      </a:t>
            </a:r>
            <a:endParaRPr lang="ru-RU" sz="110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79613" y="4868863"/>
          <a:ext cx="6076950" cy="981075"/>
        </p:xfrm>
        <a:graphic>
          <a:graphicData uri="http://schemas.openxmlformats.org/drawingml/2006/table">
            <a:tbl>
              <a:tblPr/>
              <a:tblGrid>
                <a:gridCol w="698500"/>
                <a:gridCol w="3352800"/>
                <a:gridCol w="202565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п/п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в процентах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17600" y="277813"/>
            <a:ext cx="7991475" cy="1143000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cs typeface="Times New Roman" pitchFamily="18" charset="0"/>
              </a:rPr>
              <a:t>Как вести себя, чтобы защититься от вируса</a:t>
            </a:r>
            <a:endParaRPr lang="ru-RU" sz="3200" smtClean="0">
              <a:solidFill>
                <a:srgbClr val="FF0000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971550" y="1790700"/>
            <a:ext cx="45720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сам ответственен за свое здоровье. Необходимо отказаться от рискованного сексуального поведения до брака, избегать беспорядочных и случайных половых связей, сохранять взаимную верность, использовать барьерные средства защиты (презервативы), не употреблять наркотические средства, а также использовать только стерильные или одноразовые инструменты для инъекций, татуировок, маникюра и т.д.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9" name="Picture 4" descr="https://konspekta.net/lektsiiimg/baza1/4110605252013.files/image0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989138"/>
            <a:ext cx="37576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01713" y="277813"/>
            <a:ext cx="8034337" cy="1143000"/>
          </a:xfrm>
        </p:spPr>
        <p:txBody>
          <a:bodyPr/>
          <a:lstStyle/>
          <a:p>
            <a:pPr indent="228600"/>
            <a:r>
              <a:rPr lang="ru-RU" sz="4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6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Зачем человеку знать свой ВИЧ-статус?</a:t>
            </a:r>
            <a:r>
              <a:rPr 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04813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755650" y="1196975"/>
            <a:ext cx="81375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Иметь представление о состоянии своего здоровья.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2.Планировать рождение здоровых детей.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Вовремя начать применять специальные препараты, поддерживающие иммунную систему и останавливающие развитие болезни, и не допустить развитие СПИДа.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4.Чтобы быть более внимательным к своему здоровью, так как любое заболевание на фоне ВИЧ-инфекции протекает тяжелее и требует специального лечения.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5.Чтобы не заразить своих близких и любимых людей.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413" name="Picture 6" descr="http://krscrb.ru/files/e5626cc6c0c8f9bfda6e6ef64ed151fb_lg9a57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05238"/>
            <a:ext cx="4927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rgbClr val="FF0000"/>
                </a:solidFill>
                <a:cs typeface="Times New Roman" pitchFamily="18" charset="0"/>
              </a:rPr>
              <a:t>Каким образом можно выяснить присутствие ВИЧ в организме</a:t>
            </a:r>
            <a:endParaRPr lang="ru-RU" sz="2800" smtClean="0">
              <a:solidFill>
                <a:srgbClr val="FF0000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5213350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684213" y="1584325"/>
            <a:ext cx="82804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>
              <a:lnSpc>
                <a:spcPct val="115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Единственный способ выяснить присутствие ВИЧ в организме – сдать специальный анализ крови на ВИЧ.</a:t>
            </a:r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15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Сдать кровь на ВИЧ следует через 3-6 месяцев после предполагаемого заражения, поскольку в течение этого срока в организме вырабатываются антитела к вирусу, которые обнаруживаются при лабораторном исследовании. Период после заражения до появления антител к ВИЧ в крови называется «периодом окна», и он опасен тем, что человек не может узнать, что он инфицирован, но при этом может передать инфекцию другому человеку.</a:t>
            </a:r>
            <a:endParaRPr lang="ru-RU" sz="140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49263">
              <a:lnSpc>
                <a:spcPct val="115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Поскольку ВИЧ относится к разряду «медленных» вирусов, он долго будет находиться в организме, практически не проявляя себя. Обычно заражение ВИЧ происходит бессимптомно, однако вирус продолжает распространяться в организме. У большинства инфицированных людей самочувствие может оставаться хорошим в течение многих лет.</a:t>
            </a:r>
            <a:endParaRPr lang="ru-RU" sz="1400"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14475" y="493713"/>
            <a:ext cx="6275388" cy="69215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Что делать, если тест на ВИЧ </a:t>
            </a:r>
            <a:br>
              <a:rPr lang="ru-RU" sz="280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</a:br>
            <a:r>
              <a:rPr lang="ru-RU" sz="280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оказался положительным</a:t>
            </a:r>
            <a:endParaRPr lang="ru-RU" sz="2800" smtClean="0">
              <a:solidFill>
                <a:srgbClr val="FF00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6" descr="http://www.izvestiaur.ru/upload/iblock/6de/dreamstime_m_3961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916113"/>
            <a:ext cx="45148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588963" y="1557338"/>
            <a:ext cx="401320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>
              <a:lnSpc>
                <a:spcPct val="115000"/>
              </a:lnSpc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Нужно обратиться к врачу центра СПИД, чтобы узнать, в каком состоянии находится иммунная система, как укрепить здоровье, когда нужно принимать противовирусную терапию,  как исключить риск передачи ВИЧ другим  людям.               </a:t>
            </a:r>
          </a:p>
          <a:p>
            <a:pPr indent="449263">
              <a:lnSpc>
                <a:spcPct val="115000"/>
              </a:lnSpc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Следует подумать, кому нужно сказать о своем ВИЧ-статусе, а кому – нет.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Подробно узнать о своих правах и не позволять другим людям нарушать их.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Получить полную информацию о жизни с ВИЧ.                                                                                                                          Определить, к кому можно обратиться за помощью и поддержкой.</a:t>
            </a:r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15000"/>
              </a:lnSpc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ВИЧ-инфицированный, по-прежнему, остается полноправным членом общества. Но так как, ВИЧ-инфицированный представляет для окружающих определенную угрозу (заражение ВИЧ-инфекцией).</a:t>
            </a:r>
            <a:endParaRPr lang="ru-RU" sz="1200" i="1"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462" name="Прямоугольник 3"/>
          <p:cNvSpPr>
            <a:spLocks noChangeArrowheads="1"/>
          </p:cNvSpPr>
          <p:nvPr/>
        </p:nvSpPr>
        <p:spPr bwMode="auto">
          <a:xfrm>
            <a:off x="4652963" y="5045075"/>
            <a:ext cx="436086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122 статья Уголовного кодекса предусматривает уголовную ответственность за заведомое поставление другого лица в опасность заражения ВИЧ-инфекцией</a:t>
            </a:r>
            <a:r>
              <a:rPr lang="ru-RU" sz="1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52500" y="333375"/>
            <a:ext cx="7772400" cy="598488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Это надо знать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684213" y="3887788"/>
            <a:ext cx="397351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знать, что  клиническое течение ВИЧ-инфекции проходит несколько стадий. </a:t>
            </a:r>
          </a:p>
          <a:p>
            <a:pPr indent="449263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</a:pPr>
            <a:r>
              <a:rPr lang="ru-RU" sz="1400" b="1" i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 стадия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период инкубации. Симптомов заболевания нет.</a:t>
            </a:r>
            <a:endParaRPr lang="ru-RU" sz="11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</a:pPr>
            <a:r>
              <a:rPr lang="ru-RU" sz="1400" b="1" i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 стадия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период острой воспалительной реакции на вирусную инфекцию.</a:t>
            </a:r>
          </a:p>
          <a:p>
            <a:pPr indent="449263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инфекций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4" name="Picture 6" descr="http://nurutszn.ru/images/profilaktika-vich-infekts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81088"/>
            <a:ext cx="55753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4716463" y="3789363"/>
            <a:ext cx="417671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 стадия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— пре-СПИД. Человек чувствует себя практически здоровым. После 2 стадии остаются увеличенными лимфоузлы.      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1-3 стадии ВИЧ инфекции могут длиться до 20 лет.</a:t>
            </a:r>
            <a:endParaRPr lang="ru-RU" sz="11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</a:pPr>
            <a:r>
              <a:rPr lang="ru-RU" sz="1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 стадия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— СПИД.</a:t>
            </a:r>
            <a:endParaRPr lang="ru-RU" sz="11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</a:pPr>
            <a:r>
              <a:rPr lang="ru-RU" sz="1400" b="1" i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5 стадия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 — терминальная. Наступает смерть от оппортунистических </a:t>
            </a:r>
            <a:endParaRPr lang="ru-RU" sz="1600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Симптомы СПИДа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062038" y="1484313"/>
            <a:ext cx="76136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393838"/>
                </a:solidFill>
                <a:latin typeface="Times New Roman" pitchFamily="18" charset="0"/>
                <a:cs typeface="Times New Roman" pitchFamily="18" charset="0"/>
              </a:rPr>
              <a:t>Клиническая картина проявления болезни достаточно обширна.</a:t>
            </a:r>
          </a:p>
          <a:p>
            <a:r>
              <a:rPr lang="ru-RU">
                <a:solidFill>
                  <a:srgbClr val="393838"/>
                </a:solidFill>
                <a:latin typeface="Times New Roman" pitchFamily="18" charset="0"/>
                <a:cs typeface="Times New Roman" pitchFamily="18" charset="0"/>
              </a:rPr>
              <a:t> К первым симптомам могут относиться: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393838"/>
                </a:solidFill>
                <a:latin typeface="Times New Roman" pitchFamily="18" charset="0"/>
                <a:cs typeface="Times New Roman" pitchFamily="18" charset="0"/>
              </a:rPr>
              <a:t>лихорадочное состояние;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393838"/>
                </a:solidFill>
                <a:latin typeface="Times New Roman" pitchFamily="18" charset="0"/>
                <a:cs typeface="Times New Roman" pitchFamily="18" charset="0"/>
              </a:rPr>
              <a:t>сыпь на коже и слизистых;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393838"/>
                </a:solidFill>
                <a:latin typeface="Times New Roman" pitchFamily="18" charset="0"/>
                <a:cs typeface="Times New Roman" pitchFamily="18" charset="0"/>
              </a:rPr>
              <a:t>увеличение и/или болезненность лимфоузлов;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393838"/>
                </a:solidFill>
                <a:latin typeface="Times New Roman" pitchFamily="18" charset="0"/>
                <a:cs typeface="Times New Roman" pitchFamily="18" charset="0"/>
              </a:rPr>
              <a:t>катаральные проявления, кашель, ринит, фарингит;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393838"/>
                </a:solidFill>
                <a:latin typeface="Times New Roman" pitchFamily="18" charset="0"/>
                <a:cs typeface="Times New Roman" pitchFamily="18" charset="0"/>
              </a:rPr>
              <a:t>снижение веса;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393838"/>
                </a:solidFill>
                <a:latin typeface="Times New Roman" pitchFamily="18" charset="0"/>
                <a:cs typeface="Times New Roman" pitchFamily="18" charset="0"/>
              </a:rPr>
              <a:t>стойкая или периодическая диарея;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393838"/>
                </a:solidFill>
                <a:latin typeface="Times New Roman" pitchFamily="18" charset="0"/>
                <a:cs typeface="Times New Roman" pitchFamily="18" charset="0"/>
              </a:rPr>
              <a:t>увеличение печени и селезенки в размерах.</a:t>
            </a:r>
          </a:p>
        </p:txBody>
      </p:sp>
      <p:pic>
        <p:nvPicPr>
          <p:cNvPr id="21508" name="Picture 8" descr="http://fb.ru/misc/i/gallery/54109/2366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08463"/>
            <a:ext cx="28035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08463"/>
            <a:ext cx="21637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302250"/>
            <a:ext cx="21209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3890963"/>
            <a:ext cx="22431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84763"/>
            <a:ext cx="2308225" cy="15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1013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772400" cy="855662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FF0000"/>
                </a:solidFill>
                <a:ea typeface="+mn-ea"/>
                <a:cs typeface="+mn-cs"/>
              </a:rPr>
              <a:t>Цель</a:t>
            </a:r>
            <a:r>
              <a:rPr lang="ru-RU" sz="400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4000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84313"/>
            <a:ext cx="8353425" cy="1944687"/>
          </a:xfrm>
        </p:spPr>
        <p:txBody>
          <a:bodyPr/>
          <a:lstStyle/>
          <a:p>
            <a:pPr indent="0">
              <a:lnSpc>
                <a:spcPct val="115000"/>
              </a:lnSpc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Дать информацию о вирусе иммунодефицита человека, путях передачи инфекции и мерах профилактики заболевания.</a:t>
            </a:r>
            <a:endParaRPr 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0" eaLnBrk="1" hangingPunct="1">
              <a:buFont typeface="Wingdings" pitchFamily="2" charset="2"/>
              <a:buNone/>
            </a:pPr>
            <a:endParaRPr lang="ru-RU" sz="4000" smtClean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9366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87688"/>
            <a:ext cx="4392613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Права ВИЧ- инфицированного</a:t>
            </a:r>
            <a:endParaRPr lang="ru-RU" sz="440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601788"/>
            <a:ext cx="4537075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ru-RU" sz="2000" kern="0" dirty="0">
                <a:solidFill>
                  <a:srgbClr val="000000"/>
                </a:solidFill>
                <a:latin typeface="+mj-lt"/>
              </a:rPr>
              <a:t>ВИЧ - инфицированный человек имеет те же права, что и любой другой человек. Общение с ВИЧ - инфицированным человеком безопасно, поэтому не стоит отказываться от взаимоотношений с человеком только потому, что он инфицирован. Может быть, кто-то из вас будет в будущем заботиться об этих людях, это очень полезная работа. Если бы таких людей не было, то больные СПИДом умирали бы в нечеловеческих условиях, потому что с течением времени они становятся совершенно беспомощным. Они нуждаются в нашей помощи и понимании, а не в отвержении.</a:t>
            </a:r>
          </a:p>
        </p:txBody>
      </p:sp>
      <p:pic>
        <p:nvPicPr>
          <p:cNvPr id="22532" name="Picture 2" descr="http://gg34.ru/images/2018/03/01/e07c088146f8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3357563"/>
            <a:ext cx="363378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manandlaw.info/wp-content/uploads/2014/03/%D0%A7%D0%B8%D0%9711111111111111111111111111111-1024x5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557338"/>
            <a:ext cx="3816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://almaco.com.ua/wp-content/uploads/2015/08/14-3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724400"/>
            <a:ext cx="3244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76250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3959225" cy="4972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+mj-lt"/>
              </a:rPr>
              <a:t>Человек может избежать заражения ВИЧ-инфекцией, изменив свое поведение на более </a:t>
            </a:r>
            <a:r>
              <a:rPr lang="ru-RU" sz="1800" b="1" dirty="0" smtClean="0">
                <a:latin typeface="+mj-lt"/>
              </a:rPr>
              <a:t>безопасное</a:t>
            </a:r>
            <a:r>
              <a:rPr lang="ru-RU" sz="1800" dirty="0" smtClean="0">
                <a:latin typeface="+mj-lt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+mj-lt"/>
              </a:rPr>
              <a:t>- не употребляйте наркотические вещества, тем более внутривенно;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+mj-lt"/>
              </a:rPr>
              <a:t>- не начинайте половую жизнь в ранней юности только потому, чтобы доказать свою «взрослость»;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+mj-lt"/>
              </a:rPr>
              <a:t>- избегайте беспорядочных половых контактов;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+mj-lt"/>
              </a:rPr>
              <a:t>- пользуйтесь одноразовыми и стерильными инструментами для медицинских процедур;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+mj-lt"/>
              </a:rPr>
              <a:t>- не пользуйтесь чужими бритвами, маникюрными наборами;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+mj-lt"/>
              </a:rPr>
              <a:t>- берегите свое здоровье, поддерживайте чистоту тела, что предохранит вас от многих болезней.</a:t>
            </a:r>
          </a:p>
        </p:txBody>
      </p:sp>
      <p:pic>
        <p:nvPicPr>
          <p:cNvPr id="23556" name="Picture 11" descr="http://andriatrics.ru/wp-content/uploads/2018/02/dolzhen-byt-spros-na-zdorovyj-obraz-zhizn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81635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612062" cy="1143000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Исследовательский этап работы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555875" y="4076700"/>
            <a:ext cx="4572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900113" y="1557338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       МОУ «Гимназия № 4» - одно из лучших учебных заведений  г.о. Электросталь.  Уже на протяжении тридцати пяти лет гимназия удерживает лидирующие позиции на рынке образовательных услуг города благодаря творческому сотрудничеству учителей, учеников и их родителей.</a:t>
            </a:r>
            <a:b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endParaRPr lang="ru-RU"/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827088" y="350043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>
              <a:spcAft>
                <a:spcPts val="10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Учитывая высокую заболеваемость ВИЧ-инфекцией и ее быстрые темпы распространения, возникает необходимость в активном проведении профилактики по ВИЧ. Нам стало интересно, насколько  учащиеся  гимназии  и их родители владеют информацией о ВИЧ и СПИДе.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82" name="Picture 2" descr="https://estalsch4.edumsko.ru/uploads/3000/2183/section/143681/raznoe/p24_img_9499.jpg?15057334828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25675"/>
            <a:ext cx="33051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Социологический 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1573213"/>
            <a:ext cx="4248150" cy="37068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Мы выделили 3 группы: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1 группа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- учащиеся 6 «Б» класса (возрастная группа 12 лет) – классный руководитель Цыганкова Е.А.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2 группа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- учащиеся 9 «А» класса (возрастная группа 15 лет) – классный руководитель Тимофеева Д.В.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3 группа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родители учащихся.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ru-RU" dirty="0">
                <a:latin typeface="Times New Roman"/>
                <a:ea typeface="Calibri"/>
              </a:rPr>
              <a:t>Для каждой группы разработали социологические тесты-анкеты. 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25604" name="Рисунок 3" descr="D:\Documents\Desktop\IMG-20181220-WA000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20161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 descr="D:\Documents\Desktop\IMG_20181219_092536_resized_20181220_055238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406900"/>
            <a:ext cx="259238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703262"/>
          </a:xfrm>
        </p:spPr>
        <p:txBody>
          <a:bodyPr/>
          <a:lstStyle/>
          <a:p>
            <a:pPr algn="ctr">
              <a:spcAft>
                <a:spcPts val="750"/>
              </a:spcAft>
            </a:pPr>
            <a:r>
              <a:rPr lang="ru-RU" sz="32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Результаты социологического опроса  </a:t>
            </a:r>
            <a:br>
              <a:rPr lang="ru-RU" sz="28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на тему «Что я знаю о ВИЧ/СПИДе»</a:t>
            </a:r>
            <a:r>
              <a:rPr 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614363" y="927100"/>
            <a:ext cx="8532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6 «Б» классе в социологическом опросе  на тему «Что я знаю о ВИЧ/СПИДе»  участвовало  32 человека. Ребятам было предложено ответить на 12 вопросов.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088" y="1700213"/>
          <a:ext cx="3760787" cy="4584700"/>
        </p:xfrm>
        <a:graphic>
          <a:graphicData uri="http://schemas.openxmlformats.org/drawingml/2006/table">
            <a:tbl>
              <a:tblPr/>
              <a:tblGrid>
                <a:gridCol w="1528762"/>
                <a:gridCol w="768350"/>
                <a:gridCol w="768350"/>
                <a:gridCol w="695325"/>
              </a:tblGrid>
              <a:tr h="342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Затруднились ответить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</a:tr>
              <a:tr h="260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Любой человек может заразиться ВИЧ-инфекцией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чел. – 80,6%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чел. – 15,5%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0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ВИЧ/СПИД можно лечить, но нельзя до конца вылечить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чел. - 40,3 %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чел. - 40,3 %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чел. – 15,5%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ВИЧ-инфекция может передаваться через воздух (во время разговора, кашля)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чел. – 21,7%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чел. 0 68,2%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0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самостоятельно определить свой ВИЧ-статус без тестирования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чел. - 3,1%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чел. – 93,0%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9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ВИЧ-инфецированных требуется отдельное рабочее место, кабинет для обучения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чел. – 55,8% 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чел. – 37,2%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чел. – 3,1%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9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ВИЧ-инфекция передается при использовании общей иглы, шприца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чел. – 68,2%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чел – 24,8%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чел. – 3,1%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заразиться ВИЧ, если целоваться с ВИЧ-инфецированным человеком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чел. – 68,2%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чел – 24,8%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чел. – 3,1%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0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укус комара можно заразиться ВИЧ-инфекцией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чел. – 37,2%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чел. – 52,7%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чел. – 6,2%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ВИЧ передается через незащищенные (т.е. без презерватива) половые отношения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чел. – 68,2%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чел – 15,5%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чел. - 12,4%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0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Женщина, инфицированная ВИЧ, может родить здорового ребенка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чел.  - 21,7%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чел. – 65,1%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чел. – 21,7%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проходили тестирование на ВИЧ на протяжении последних 12 месяцев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чел. – 3,1%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чел. – 89,9%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чел. – 3,1%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9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близкий вам человек заболеет СПИДом, вы будите поддерживать его/ее, помогать и ухаживать за ним/ней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чел. – 86,8%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чел. – 21,7%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117" marR="45117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194" marR="41194" marT="41195" marB="41195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16463" y="1700213"/>
            <a:ext cx="4211637" cy="43846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Социологический опрос показал, что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+mj-lt"/>
                <a:ea typeface="Calibri"/>
                <a:cs typeface="Times New Roman"/>
              </a:rPr>
              <a:t>учащиеся 6 «Б» класса уже достаточно хорошо осведомлены о проблемах ВИЧ. Но некоторые вопросы вызвали у ребят затруднения, а на некоторые они не смогли ответить верно.  У 80,8% учащихся отмечается наличие знаний о СПИДе, остальные, т .е. 19,2%  ответили, что не знают о СПИДе. </a:t>
            </a:r>
            <a:endParaRPr lang="ru-RU" sz="1100" dirty="0">
              <a:latin typeface="+mj-lt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dirty="0">
                <a:latin typeface="+mj-lt"/>
                <a:ea typeface="Calibri"/>
                <a:cs typeface="Times New Roman"/>
              </a:rPr>
              <a:t>Конкретно на вопрос,  излечимо ли это заболевание 40,3% ответили верно, также, 40,4% отвечают, что СПИД можно излечить и 15,5 % затруднились ответить на этот вопрос. </a:t>
            </a:r>
            <a:endParaRPr lang="ru-RU" sz="1100" dirty="0">
              <a:latin typeface="+mj-lt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dirty="0">
                <a:latin typeface="+mj-lt"/>
                <a:ea typeface="Calibri"/>
                <a:cs typeface="Times New Roman"/>
              </a:rPr>
              <a:t>Настораживает и то, что трое учащихся класса, а это 21,7% всех опрашиваемых  ребят класса, на данный момент не готовы прийти на помощь близким людям, заболевшим СПИДом.</a:t>
            </a:r>
            <a:endParaRPr lang="ru-RU" sz="1100" dirty="0">
              <a:latin typeface="+mj-lt"/>
              <a:ea typeface="Calibri"/>
              <a:cs typeface="Times New Roman"/>
            </a:endParaRPr>
          </a:p>
        </p:txBody>
      </p:sp>
      <p:pic>
        <p:nvPicPr>
          <p:cNvPr id="267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1775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424862" cy="703262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FF0000"/>
                </a:solidFill>
              </a:rPr>
              <a:t>Результаты социологического опроса на тему </a:t>
            </a:r>
            <a:br>
              <a:rPr lang="ru-RU" sz="2400" smtClean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«Что вы знаете о ВИЧ/СПИДе»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555625" y="874713"/>
            <a:ext cx="8208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9 «А» классе в анонимном социологическом опросе  на тему «Что вы знаете о СПИДе»  участвовало  23 человека. Ребятам было предложено ответить на 32 вопроса.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35038" y="1628775"/>
          <a:ext cx="3724275" cy="4614863"/>
        </p:xfrm>
        <a:graphic>
          <a:graphicData uri="http://schemas.openxmlformats.org/drawingml/2006/table">
            <a:tbl>
              <a:tblPr/>
              <a:tblGrid>
                <a:gridCol w="214312"/>
                <a:gridCol w="1808163"/>
                <a:gridCol w="563562"/>
                <a:gridCol w="560388"/>
                <a:gridCol w="577850"/>
              </a:tblGrid>
              <a:tr h="19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п/п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Вопросы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Затруднились ответить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ВИЧ-инфекция и СПИД - одно и то же? 	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10 - 43%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– 51,6%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4,3%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Вы думаете, что вызывает СПИД?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– 77,4%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– 22,6%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Человеческий организм вырабатывает антитела к ВИЧ?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– 25,8%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 – 73,1%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Существует вакцина от ВИЧ?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– 81,7%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5,6%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суть разрушительного действия ВИЧ на организм?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ответили верно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13- 55,9%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ошиблись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– 40,3%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Люди, инфицированные ВИЧ, могут чувствовать себя хорошо в течение нескольких лет?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– 77,4%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– 23,6%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человек может узнать, что у него ВИЧ?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 – 95,7%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4,3%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какое время с момента предполагаемого заражения лучше сдавать тест на антитела к ВИЧ?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ответили верно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– 40,3%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ошиблись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– 59,7%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«окна» - это состояние, когда...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ответили верно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 – 38,7%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ошиблись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 – 60,2%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какого момента после инфицирования человек может заразить других?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ответили верно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– 55,9%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ошиблись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– 40,3%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Вирусы могут долго сохранять дееспособность...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 – 68,8%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– 17,2%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8,6%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Поскольку ВИЧ неизлечим, лучше и не знать, инфицирован ты, или нет?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 – 95,7%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объяснили 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– 81,7% 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смогли объяснить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12,9%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4,3%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внешнему виду человека всегда можно определить, инфицирован ли он ВИЧ?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ответили верно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 – 95,7%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4,3%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каким признакам/симптомам у человека можно диагностировать СПИД?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ответили верно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 – 68,8%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ошиблись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– 25,8%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4,3%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Отметьте пути передачи ВИЧ-инфекции.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ответили верно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 – 100%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 с какими жидкостями организма наиболее опасен в смысле инфицирования ВИЧ?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ответили верно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 – 80,6%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12,9%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501" marR="405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62" name="Rectangle 1"/>
          <p:cNvSpPr>
            <a:spLocks noChangeArrowheads="1"/>
          </p:cNvSpPr>
          <p:nvPr/>
        </p:nvSpPr>
        <p:spPr bwMode="auto">
          <a:xfrm>
            <a:off x="2938463" y="1555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3800" y="1628775"/>
          <a:ext cx="3525838" cy="4964113"/>
        </p:xfrm>
        <a:graphic>
          <a:graphicData uri="http://schemas.openxmlformats.org/drawingml/2006/table">
            <a:tbl>
              <a:tblPr/>
              <a:tblGrid>
                <a:gridCol w="201613"/>
                <a:gridCol w="1712912"/>
                <a:gridCol w="1611313"/>
              </a:tblGrid>
              <a:tr h="222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Алкоголь и наркотики увеличивают риск заражения ВИЧ?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12,9%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заразиться, работая рядом с ВИЧ-инфицированным?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12,9%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Презерватив – абсолютная гарантия безопасности?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8- 34,3%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 пользовании презервативами нужно применять только лубриканты на водной основе? 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– 40,3%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Противозачаточные таблетки защищают от ВИЧ?	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8,6%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 лет может прожить человек больной СПИДом?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2- 8,6%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Вы думаете, нужно ли изолировать больных СПИДом от общества?	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– 25,8%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ли ВИЧ-положительный иметь здорового ребенка?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– 25,8%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из нижеперечисленных мер Вы считаете целесообразными для профилактики СПИДа?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ответили верно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 – 100%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обсуждаете с родителями тему «ВИЧ и СПИД» (способы заражения, пути передачи и т. д.)?	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– 25,8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Вы думаете, знаний родителей достаточно, чтобы они смогли ответить на ВСЕ интересующие Вас вопросы по данной теме? 	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– 40,3%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Вы подойдете к родителям и произнесете фразу «Я хочу сдать анализы на ВИЧ», какова будет их реакция? (можно выбрать несколько вариантов ответов)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1.Родители будут шокированы – 9 –38,7%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2.Зададут много вопросов – 19 – 40,1%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3.Не обратят внимания – 1 - 4,3%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4.Отнестся с пониманием – 7 – 30,1%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5.Не скажут ничего, им все равно – 2 – 8,6%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знаете о том, где можно сдать анализы на ВИЧ?	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– 63,9%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Хотели ли вы получить больше подробной информации на тему «ВИЧ и СПИД»?              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– 55,9%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хотели, чтобы проводились уроки «Равный равному о…» (урок-дискуссия на определенную тему).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 – 38,7%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Вы ответили «ДА» на предыдущий вопрос, напишите несколько тем для обсуждений, которые Вас особенно интересую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1.Когда будет разработана вакцина против ВИЧ.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2.Забота и физическом и психологическом здоровье человека.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353" marR="383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8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5888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rgbClr val="FF0000"/>
                </a:solidFill>
              </a:rPr>
              <a:t>Результаты социологического опроса на тему 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«Что вы знаете о ВИЧ/СПИДе»</a:t>
            </a:r>
            <a:endParaRPr lang="ru-RU" sz="4800" smtClean="0"/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900113" y="1628775"/>
            <a:ext cx="74882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Социологический опрос показал, что ребята возрастной группы 15 лет уже знают о ВИЧ СПИДа.  Они понимают, что данная проблема является не только медицинской, но и социальной.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 же время только 50% ребят понимают, в чем  различие вируса ВИЧ и заболевания СПИД. Они плохо информированы о том, через какое время с момента предполагаемого заражения лучше сдавать тест на антитела к ВИЧ, что такое период «окна»,  с какого момента после инфицирования человек может заразить других.  Нас очень удивило, что ребята не знают, что алкоголь и наркотики увеличивают риск заражения ВИЧ.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Настораживает и том факт, что дети не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обсуждают с родителями тему ВИЧ и СПИД (способы заражения, пути передачи и т. д.). Они боятся, что родители будут шокированы, будут задавать много вопросов,  не обратят никакого внимания, потому что им все равно. Только 30,1% родителей , по ответам учеников, отнесутся с пониманием.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570787" cy="11430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Результаты социологического опроса родителей (законных представителей) на тему </a:t>
            </a:r>
            <a:br>
              <a:rPr lang="ru-RU" sz="2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«Что должен знать о ВИЧ СПИДа каждый»</a:t>
            </a:r>
            <a:br>
              <a:rPr lang="ru-RU" sz="2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endParaRPr lang="ru-RU" sz="200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258888" y="1700213"/>
            <a:ext cx="72009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Мы посчитали необходимым узнать, какой информацией владеют родители учащихся о проблеме ВИЧ СПИДа. На родительском собрании родителям было предложено анонимно ответить на 4 вопроса и высказать свои предложения и советы по профилактической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работе по проблеме ВИЧ – СПИД.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>
                <a:latin typeface="Times New Roman" pitchFamily="18" charset="0"/>
                <a:cs typeface="Times New Roman" pitchFamily="18" charset="0"/>
              </a:rPr>
              <a:t>В анонимном социологическом опросе участвовало 18 родителей учащихся 9 «А» класса.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66825" y="3860800"/>
          <a:ext cx="7200900" cy="2505075"/>
        </p:xfrm>
        <a:graphic>
          <a:graphicData uri="http://schemas.openxmlformats.org/drawingml/2006/table">
            <a:tbl>
              <a:tblPr/>
              <a:tblGrid>
                <a:gridCol w="433388"/>
                <a:gridCol w="3101975"/>
                <a:gridCol w="1271587"/>
                <a:gridCol w="1149350"/>
                <a:gridCol w="12446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Вопрос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Затруднились ответить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знаете, как расшифруется СПИД?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– 83,25%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16,5%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знаете причины заболевания СПИДа?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 – 94,35%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5,55%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ВЫ думаете, СПИД передается от матери к ребенку?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– 72,15%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5,55%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– 22,20%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уверены, что вы на 100% не больны СПИДом?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 – 9,35%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5,55%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8" name="Rectangle 1"/>
          <p:cNvSpPr>
            <a:spLocks noChangeArrowheads="1"/>
          </p:cNvSpPr>
          <p:nvPr/>
        </p:nvSpPr>
        <p:spPr bwMode="auto">
          <a:xfrm>
            <a:off x="1660525" y="2867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97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Советы родителей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696913" y="1628775"/>
            <a:ext cx="78486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ts val="750"/>
              </a:spcBef>
              <a:spcAft>
                <a:spcPts val="900"/>
              </a:spcAft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Соблюдать правила личной гигиены.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spcBef>
                <a:spcPts val="750"/>
              </a:spcBef>
              <a:spcAft>
                <a:spcPts val="900"/>
              </a:spcAft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иметь случайных половых связей.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spcBef>
                <a:spcPts val="750"/>
              </a:spcBef>
              <a:spcAft>
                <a:spcPts val="900"/>
              </a:spcAft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предохраняться латексными презервативами.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spcBef>
                <a:spcPts val="750"/>
              </a:spcBef>
              <a:spcAft>
                <a:spcPts val="900"/>
              </a:spcAft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не употреблять наркотиков – это верный путь к ВИЧ.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spcBef>
                <a:spcPts val="750"/>
              </a:spcBef>
              <a:spcAft>
                <a:spcPts val="900"/>
              </a:spcAft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Посещать салоны красоты и тату салоны только с проверенными сертификатами.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spcBef>
                <a:spcPts val="750"/>
              </a:spcBef>
              <a:spcAft>
                <a:spcPts val="900"/>
              </a:spcAft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Следить за тем, чтобы в больницах при инъекциях и сдаче крови использовались  только одноразовые шприцы и одноразовые медицинские инструменты.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spcBef>
                <a:spcPts val="750"/>
              </a:spcBef>
              <a:spcAft>
                <a:spcPts val="900"/>
              </a:spcAft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Регулярно сдавать анализы и проходить плановые обследования.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spcBef>
                <a:spcPts val="750"/>
              </a:spcBef>
              <a:spcAft>
                <a:spcPts val="900"/>
              </a:spcAft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 здоровый образ жизни.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63638" y="320675"/>
            <a:ext cx="7570787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Социологический опрос показал,что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827088" y="1628775"/>
            <a:ext cx="7921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>
              <a:spcAft>
                <a:spcPts val="10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 основании анонимного социологического опроса, можно сделать вывод, что  профилактическую работу по проблеме ВИЧ/СПИД среди учащихся необходимо продолжать, привлекая для этого не только учителей, но и волонтёров, а также родителей учащихся. Такую работу можно проводить на уроках биологии и во время внеурочной деятельности.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792163" y="3106738"/>
            <a:ext cx="799306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>
              <a:lnSpc>
                <a:spcPct val="115000"/>
              </a:lnSpc>
              <a:spcBef>
                <a:spcPts val="750"/>
              </a:spcBef>
              <a:spcAft>
                <a:spcPts val="9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Для родителей также  необходимо проводить профилактическую работу. Это могут быть родительские собрания в виде круглого стола </a:t>
            </a:r>
            <a:r>
              <a:rPr lang="ru-RU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«Профилактика ВИЧ-инфекции путем пропаганды здорового образа жизни»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на собрание могут быть приглашены медицинские работники или волонтеры, и поговорить  на тему</a:t>
            </a:r>
            <a:r>
              <a:rPr lang="ru-RU" sz="160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«Пути заражения» или провести единый информационный классный час  «Урок во имя жизни» для учащихся и их родителей.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649288" y="1268413"/>
            <a:ext cx="419576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85800">
              <a:lnSpc>
                <a:spcPct val="115000"/>
              </a:lnSpc>
              <a:tabLst>
                <a:tab pos="269875" algn="l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85800">
              <a:lnSpc>
                <a:spcPct val="115000"/>
              </a:lnSpc>
              <a:buFont typeface="Times New Roman" pitchFamily="18" charset="0"/>
              <a:buAutoNum type="arabicPeriod"/>
              <a:tabLst>
                <a:tab pos="26987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Познакомиться с литературой по теме исследования.</a:t>
            </a:r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85800">
              <a:lnSpc>
                <a:spcPct val="115000"/>
              </a:lnSpc>
              <a:buFont typeface="Times New Roman" pitchFamily="18" charset="0"/>
              <a:buAutoNum type="arabicPeriod"/>
              <a:tabLst>
                <a:tab pos="269875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Проанализировать собранный материал.</a:t>
            </a:r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85800">
              <a:lnSpc>
                <a:spcPct val="115000"/>
              </a:lnSpc>
              <a:buFont typeface="Times New Roman" pitchFamily="18" charset="0"/>
              <a:buAutoNum type="arabicPeriod"/>
              <a:tabLst>
                <a:tab pos="269875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Рассказать учащимся о проблеме ВИЧ/СПИД.</a:t>
            </a:r>
            <a:endParaRPr lang="ru-RU" sz="140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685800">
              <a:lnSpc>
                <a:spcPct val="115000"/>
              </a:lnSpc>
              <a:buFont typeface="Times New Roman" pitchFamily="18" charset="0"/>
              <a:buAutoNum type="arabicPeriod"/>
              <a:tabLst>
                <a:tab pos="269875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ценностное отношение к своему здоровью.</a:t>
            </a:r>
            <a:endParaRPr lang="ru-RU" sz="140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685800">
              <a:lnSpc>
                <a:spcPct val="115000"/>
              </a:lnSpc>
              <a:buFont typeface="Times New Roman" pitchFamily="18" charset="0"/>
              <a:buAutoNum type="arabicPeriod"/>
              <a:tabLst>
                <a:tab pos="269875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у школьников навыков ответственного поведения.</a:t>
            </a:r>
            <a:endParaRPr lang="ru-RU" sz="140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685800">
              <a:lnSpc>
                <a:spcPct val="115000"/>
              </a:lnSpc>
              <a:buFont typeface="Times New Roman" pitchFamily="18" charset="0"/>
              <a:buAutoNum type="arabicPeriod"/>
              <a:tabLst>
                <a:tab pos="269875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 оценивать ситуации пребывания в зонах риска.</a:t>
            </a:r>
            <a:endParaRPr lang="ru-RU" sz="140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  <a:buFont typeface="Times New Roman" pitchFamily="18" charset="0"/>
              <a:buAutoNum type="arabicPeriod"/>
              <a:tabLst>
                <a:tab pos="269875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Информировать учащихся о службах помощи для ВИЧ- инфицированных.</a:t>
            </a:r>
            <a:endParaRPr lang="ru-RU" sz="1400"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7950" y="692150"/>
            <a:ext cx="18113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Задачи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492375"/>
            <a:ext cx="3998912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Вывод</a:t>
            </a: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742950" y="1628775"/>
            <a:ext cx="79914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ВИЧ — это вирус, который ослабляет иммунную систему и делает организм более склонным к развитию оппортунистических заболеваний и инфекций.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Хотя в настоящее время от ВИЧ невозможно избавиться полностью, люди могут устанавливать контроль над вирусом. Пациенты с ВИЧ -положительным статусом могут жить здоровой и полноценной жизнью при правильном медицинском уходе, который главным образом заключается в приёме антиретровирусных препаратов.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Ранняя диагностика и эффективное лечение — это те жизненно важные шаги, которые помогают замедлить прогрессирование вируса и значительно повышают качество жизни.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Своевременное выявление признаков ВИЧ позволяет  получить быстрый диагноз и быстрое лечение.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Здоровый образ жизни без алкоголя и наркотиков, при постоянном проверенном половом партнере ведет нас к долгой и счастливой жизни.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Заключение</a:t>
            </a: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755650" y="1700213"/>
            <a:ext cx="8208963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изучения научной литературы и проведенного исследования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удалось достигнуть поставленной цели.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Мы получили  информацию о вирусе иммунодефицита человека, путях передачи инфекции и мерах профилактики заболевания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Провели социологический опрос среди учащихся МОУ «Гимназия № 4» (возрастная группа 12 и 15 лет) и их родителей и законных представителей (возрастная группа 30 лет и старше). Проведенные исследования показали, что профилактическую работу по данной проблеме  необходимо систематически  проводить среди всех возрастных групп.</a:t>
            </a:r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 нас  получилось информировать учащихся и их родителей о проблеме ВИЧ/СПИД, о ценностном отношении к своему здоровью, о службах помощи для ВИЧ-инфицированных.</a:t>
            </a:r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пришли к выводу, что уберечься от СПИДа может тот, кто ведет нормальную половую жизнь , соблюдает правила личной гигиены, не употребляет спиртные напитки и наркотики. 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 ходе исследовательской работы я научился работать с научной литературой, познакомился с методикой ведения научного эксперимента,  научился оформлять результаты своего труда и защищать результаты своих наблюдений. 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15000"/>
              </a:lnSpc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работу можно использовать на уроках ОБЖ, биологии  и внеурочной деятельности,  как наглядное пособие. 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cs typeface="Times New Roman" pitchFamily="18" charset="0"/>
              </a:rPr>
              <a:t>Литература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Font typeface="Wingdings" pitchFamily="2" charset="2"/>
              <a:buNone/>
            </a:pP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1400" u="sng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http://aids-centr.perm.ru/images/4/hiv_in_russia/hiv_in_rf_30.06.2018.pdf</a:t>
            </a:r>
            <a:r>
              <a:rPr lang="ru-RU" sz="14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Справка ВИЧ-инфекция в Российской Федерации  на 2018 г</a:t>
            </a:r>
            <a:endParaRPr lang="ru-RU" sz="11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Font typeface="Wingdings" pitchFamily="2" charset="2"/>
              <a:buNone/>
            </a:pP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ru-RU" sz="1400" u="sng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https://spid-vich-zppp.ru</a:t>
            </a:r>
            <a:r>
              <a:rPr lang="ru-RU" sz="14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Официальная статистика. </a:t>
            </a:r>
            <a:endParaRPr lang="ru-RU" sz="11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Font typeface="Wingdings" pitchFamily="2" charset="2"/>
              <a:buNone/>
            </a:pP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1400" u="sng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http://trv-science.ru/2011/04/12/10-vazhnejshix-faktov-o-vich-i-spide/</a:t>
            </a: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40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важнейших фактов о ВИЧ и СПИДе.</a:t>
            </a:r>
            <a:endParaRPr lang="ru-RU" sz="11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 ред. Денисов, Б.П. Том 11. Демография ВИЧ; М.: МАКС Пресс - Москва, 2005. - 126 c.</a:t>
            </a:r>
            <a:endParaRPr lang="ru-RU" sz="11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5. </a:t>
            </a: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Колман Майкл Вирусная инфекция; Эгмонт Россия Лтд. - Москва, 2000. </a:t>
            </a:r>
            <a:endParaRPr lang="ru-RU" sz="11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Font typeface="Wingdings" pitchFamily="2" charset="2"/>
              <a:buNone/>
            </a:pP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6.Рахманова А.Г., Виноградова Е.Н., Воронин Е.Е., Яковлев А.А. ВИЧ-инфекция.</a:t>
            </a:r>
            <a:r>
              <a:rPr lang="ru-RU" sz="1400" smtClean="0">
                <a:solidFill>
                  <a:srgbClr val="6666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smtClean="0">
                <a:solidFill>
                  <a:srgbClr val="6666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smtClean="0">
                <a:solidFill>
                  <a:srgbClr val="6666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Личко А.Е., Битенский В.С. Подростковая наркомания. - Л.: Медицина, 1991.</a:t>
            </a:r>
            <a:endParaRPr lang="ru-RU" sz="11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8.Ляхович А.В., Голиусов А.Т., Полесский В.А., Лозовская А.С., Романенко Г.Ф. Профилактика ВИЧ/СПИд и других инфекций, передающихся половым путем. – М., Медицина для Вас, 2003</a:t>
            </a:r>
            <a:endParaRPr lang="ru-RU" sz="12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9.Азбука СПИДа : Пер. с англ. / Под редакцией. М. Адлера. – М. : Мир, 1991</a:t>
            </a:r>
            <a:endParaRPr lang="ru-RU" sz="12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10.Профилактика ВИЧ-инфекции среди населения. Вопросы и ответы. – Государственное учреждение здравоохранения «Тульский областной центр по профилактике и борьбе со СПИД и инфекционными заболеваниями»</a:t>
            </a:r>
            <a:endParaRPr lang="ru-RU" sz="12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1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sz="16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72400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FF0000"/>
                </a:solidFill>
                <a:ea typeface="+mn-ea"/>
                <a:cs typeface="+mn-cs"/>
              </a:rPr>
              <a:t>Актуальность</a:t>
            </a:r>
            <a:r>
              <a:rPr lang="ru-RU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682625" y="1628775"/>
            <a:ext cx="817086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38383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ВИЧ-инфекции стало проблемой номер один для Всемирной организации здравоохранения и ООН. Это обусловлено несколькими причинами. Во-первых, до сих пор не найдено лекарство против вируса; во-вторых, как следствие стремительно растет количество зараженных людей, т.к. люди плохо владеют информацией о путях заражения инфекцией.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http://trv-science.ru/uploads/76N-30.jpg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2025" y="3382963"/>
            <a:ext cx="4238625" cy="29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FF0000"/>
                </a:solidFill>
              </a:rPr>
              <a:t>Содержание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- Общие сведения о ВИЧ.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- Симптомы СПИДа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-Строение вируса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-Что происходит с  ВИЧ зараженными.</a:t>
            </a:r>
            <a:endParaRPr lang="en-US" sz="16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- Кто может заразится ВИЧ и как определить ВИЧ - инфекцию.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Эпидемиология.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Пути передачи ВИЧ.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Закон</a:t>
            </a:r>
            <a:r>
              <a:rPr lang="ru-RU" sz="1600" b="1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«О предотвращении распространения на территории РФ заболевания, вызываемого ВИЧ»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Права ВИЧ - инфицированного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СПИД прогнозы неутешительны.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Профилактика.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Лица, подлежащие обследованию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Шаг в пропасть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Страх перед СПИДом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Выводы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- Использованная литература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775" y="476250"/>
            <a:ext cx="43037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Основные понятия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 descr="http://trv-science.ru/uploads/76N-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844675"/>
            <a:ext cx="257175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ÑÑÐ¾ ÑÐ°ÐºÐ¾Ðµ ÑÐ¿Ð¸Ð´ Ð¸ Ð²Ð¸Ñ Ð¸Ð½ÑÐµÐºÑÐ¸Ñ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221163"/>
            <a:ext cx="2571750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6063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827088" y="1641475"/>
            <a:ext cx="4751387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ВИЧ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вирус иммунодефицита человека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микроорганизм, который  характеризуется тем, что не может воспроизводить себя  самостоятельно. Он делает это только,  используя механизмы человеческой клетки.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иммунодефицит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нарушение нормальной работы иммунной системы организма, приводящее в недостаточности иммунитета.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поскольку этот вирус поражает людей.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FF0000"/>
                </a:solidFill>
                <a:ea typeface="+mn-ea"/>
                <a:cs typeface="+mn-cs"/>
              </a:rPr>
              <a:t>Основные понятия</a:t>
            </a:r>
            <a:r>
              <a:rPr lang="ru-RU" sz="1800" kern="120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1800" kern="1200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868363" y="1052513"/>
            <a:ext cx="49688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СПИД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14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синдром приобретенного иммунного дефицита: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синдром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(комплекс различных симптомов болезни) – на этой стадии у человека возникает множество различных симптомов и оппортунистических заболеваний.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приобретенный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возникает вследствие заражения, а не передается по наследству.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иммунный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поражает иммунную систему организма, которая борется с болезнями.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дефицит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иммунная система перестает работать должным образом и защищать человека от болезни.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ВИЧ – это вирус, а СПИД – это серьезная болезнь.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 descr="http://netderm.ru/wp-content/uploads/2016/07/Tuberkulez-kozhi-simptomy-i-fo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0E8"/>
              </a:clrFrom>
              <a:clrTo>
                <a:srgbClr val="F7F0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898525"/>
            <a:ext cx="26336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s://pro-herpes.ru/wp-content/uploads/2018/08/5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708275"/>
            <a:ext cx="2571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https://img.radio.cz/2F5nFURuBq4TiLYiivUnzmKESwk=/fit-in/280x280/1097573754__pictures/ctk0410/press_foto_sibik_aid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4627563"/>
            <a:ext cx="2667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03350" y="277813"/>
            <a:ext cx="7283450" cy="1143000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Общие сведения о ВИЧ СПИДа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412875"/>
            <a:ext cx="8135937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1. ВИЧ заражает лимфоциты-хелперы, которые регулируют иммунный ответ. Смерть этих клеток ведет к дерегуляции  иммунитета — его чрезмерной активации и одновременно неспособности фокусироваться на патогенных микроорганизмах.</a:t>
            </a:r>
          </a:p>
          <a:p>
            <a:pPr>
              <a:defRPr/>
            </a:pPr>
            <a:r>
              <a:rPr lang="ru-RU" dirty="0">
                <a:latin typeface="+mj-lt"/>
              </a:rPr>
              <a:t>2. ВИЧ наносит удар по иммунной системе в течение первых недель инфекции, но симптомы нарушения иммунитета в среднем проявляются через 8 лет в виде синдрома приобретенного иммунодефицита (СПИД). Это происходит, когда иммунная система, до этого лихорадочно восполняющая потери лимфоцитов-хелперов, истощается и проигрывает борьбу с вирусом.</a:t>
            </a:r>
          </a:p>
          <a:p>
            <a:pPr>
              <a:defRPr/>
            </a:pPr>
            <a:r>
              <a:rPr lang="ru-RU" dirty="0">
                <a:latin typeface="+mj-lt"/>
              </a:rPr>
              <a:t>3. ВИЧ принадлежит к семейству ретровирусов, роду лентивирусов. Частицы ВИЧ содержат геном в виде двух копий РНК, которые вирус превращает в ДНК после проникновения в клетку. Эта ДНК встраивается вирусом в ДНК клетки хозяина и остается там до смерти клетки.</a:t>
            </a:r>
          </a:p>
          <a:p>
            <a:pPr>
              <a:defRPr/>
            </a:pPr>
            <a:r>
              <a:rPr lang="ru-RU" dirty="0">
                <a:latin typeface="+mj-lt"/>
              </a:rPr>
              <a:t>4. Лентивирусы существуют миллионы лет и были найдены у кроликов, кошек, лошадей и ряда африканских обезьян. ВИЧ проник в человеческую популяцию от шимпанзе примерно 100 лет назад в западной Африке.</a:t>
            </a:r>
          </a:p>
          <a:p>
            <a:pPr>
              <a:defRPr/>
            </a:pPr>
            <a:r>
              <a:rPr lang="ru-RU" dirty="0">
                <a:latin typeface="+mj-lt"/>
              </a:rPr>
              <a:t>5. ВИЧ передается через кровь, при сексе или от матери к ребенку при родах. В быту, при поцелуях, укусах и рукопожатиях ВИЧ не передается. Не передается он и комарами.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3375"/>
            <a:ext cx="93821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76375" y="277813"/>
            <a:ext cx="7210425" cy="1143000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Общие сведения о ВИЧ СПИДа</a:t>
            </a:r>
            <a:endParaRPr lang="ru-RU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938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696913" y="1628775"/>
            <a:ext cx="8196262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5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6. Наиболее надежным способом предотвращения инфицирования ВИЧ при сексе является презерватив. За последние 2 года три новых способа предотвращения ВИЧ показали обнадеживающие результаты: вакцина, прием лекарств до секса и любрикационный гель с лекарствами, но эффективность всех трех пока слишком низка (30−50%), чтобы их можно было вводить в широкое употребление.</a:t>
            </a:r>
          </a:p>
          <a:p>
            <a:pPr>
              <a:spcAft>
                <a:spcPts val="15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7. Было разработано более 20 лекарств, останавливающих репликацию ВИЧ (это больше, чем для любого другого вируса). Лекарства снижают количество вируса в крови до ничтожного уровня и предотвращают СПИД. Также лекарства позволяют предотвратить передачу вируса от матери к ребенку при родах и при грудном вскармливании.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8. Встроившись в ДНК клетки, ВИЧ иногда переходит в латентную форму, которая никак себя не проявляет, а потому ни лекарства, ни иммунная система не могут на него повлиять. В таком виде он может существовать десятки лет. Из-за латентных вирусов лекарства от ВИЧ приходится принимать всю жизнь. В организме переставшего принимать лекарства человека вирус выходит из латентной формы, и болезнь развивается снова.</a:t>
            </a:r>
            <a:endParaRPr lang="ru-RU" sz="160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9. ВИЧ очень гибок генетически, что позволяет ему уходить от иммунного ответа, а также приобретать устойчивость к лекарствам. Для предотвращения устойчивости к лекарствам при лечении их применяют по три одновременно</a:t>
            </a:r>
            <a:r>
              <a:rPr lang="ru-RU" sz="160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2535</TotalTime>
  <Words>3266</Words>
  <Application>Microsoft Office PowerPoint</Application>
  <PresentationFormat>Экран (4:3)</PresentationFormat>
  <Paragraphs>474</Paragraphs>
  <Slides>32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Wingdings</vt:lpstr>
      <vt:lpstr>Calibri</vt:lpstr>
      <vt:lpstr>Слои</vt:lpstr>
      <vt:lpstr>ВИЧ СПИДа</vt:lpstr>
      <vt:lpstr> Цель </vt:lpstr>
      <vt:lpstr>Презентация PowerPoint</vt:lpstr>
      <vt:lpstr> Актуальность </vt:lpstr>
      <vt:lpstr>Содержание</vt:lpstr>
      <vt:lpstr>Презентация PowerPoint</vt:lpstr>
      <vt:lpstr>Основные понятия </vt:lpstr>
      <vt:lpstr>Общие сведения о ВИЧ СПИДа</vt:lpstr>
      <vt:lpstr>Общие сведения о ВИЧ СПИДа</vt:lpstr>
      <vt:lpstr>Враг- невидимка</vt:lpstr>
      <vt:lpstr> Пути передачи ВИЧ-инфекции </vt:lpstr>
      <vt:lpstr>Презентация PowerPoint</vt:lpstr>
      <vt:lpstr>Кого можно отнести к группе риска</vt:lpstr>
      <vt:lpstr>Как вести себя, чтобы защититься от вируса</vt:lpstr>
      <vt:lpstr> Зачем человеку знать свой ВИЧ-статус? </vt:lpstr>
      <vt:lpstr>Каким образом можно выяснить присутствие ВИЧ в организме</vt:lpstr>
      <vt:lpstr>Что делать, если тест на ВИЧ  оказался положительным</vt:lpstr>
      <vt:lpstr>Это надо знать</vt:lpstr>
      <vt:lpstr>Симптомы СПИДа</vt:lpstr>
      <vt:lpstr>Права ВИЧ- инфицированного</vt:lpstr>
      <vt:lpstr>Профилактика</vt:lpstr>
      <vt:lpstr>Исследовательский этап работы</vt:lpstr>
      <vt:lpstr>Социологический опрос</vt:lpstr>
      <vt:lpstr> Результаты социологического опроса   на тему «Что я знаю о ВИЧ/СПИДе» </vt:lpstr>
      <vt:lpstr>Результаты социологического опроса на тему  «Что вы знаете о ВИЧ/СПИДе»</vt:lpstr>
      <vt:lpstr>Результаты социологического опроса на тему  «Что вы знаете о ВИЧ/СПИДе»</vt:lpstr>
      <vt:lpstr> Результаты социологического опроса родителей (законных представителей) на тему  «Что должен знать о ВИЧ СПИДа каждый» </vt:lpstr>
      <vt:lpstr>Советы родителей</vt:lpstr>
      <vt:lpstr>Социологический опрос показал,что</vt:lpstr>
      <vt:lpstr>Вывод</vt:lpstr>
      <vt:lpstr>Заключение</vt:lpstr>
      <vt:lpstr>Литература</vt:lpstr>
    </vt:vector>
  </TitlesOfParts>
  <Company>АДИ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                               “Ивановская средняя общеобразовательная школа”                            Ступинского муниципального района Московской области</dc:title>
  <dc:creator>Татьяна</dc:creator>
  <cp:lastModifiedBy>Admin</cp:lastModifiedBy>
  <cp:revision>163</cp:revision>
  <dcterms:created xsi:type="dcterms:W3CDTF">2007-11-09T07:55:52Z</dcterms:created>
  <dcterms:modified xsi:type="dcterms:W3CDTF">2021-07-03T07:16:36Z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1237088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  <property fmtid="{D5CDD505-2E9C-101B-9397-08002B2CF9AE}" name="NXTAG2" pid="5">
    <vt:lpwstr>0008001e230000000000010262d10207f74006b004c800</vt:lpwstr>
  </property>
</Properties>
</file>